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3200000" cx="288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6">
          <p15:clr>
            <a:srgbClr val="A4A3A4"/>
          </p15:clr>
        </p15:guide>
        <p15:guide id="2" pos="9071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hrKk2PRDlmaVz50fE5NnTUnprE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6" orient="horz"/>
        <p:guide pos="90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8600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160847" y="13420106"/>
            <a:ext cx="24478200" cy="9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319577" y="24480424"/>
            <a:ext cx="20160900" cy="11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398"/>
              <a:buFont typeface="Arial"/>
              <a:buNone/>
              <a:defRPr sz="14398"/>
            </a:lvl1pPr>
            <a:lvl2pPr lvl="1" algn="ctr">
              <a:spcBef>
                <a:spcPts val="2533"/>
              </a:spcBef>
              <a:spcAft>
                <a:spcPts val="0"/>
              </a:spcAft>
              <a:buClr>
                <a:schemeClr val="dk1"/>
              </a:buClr>
              <a:buSzPts val="12665"/>
              <a:buFont typeface="Arial"/>
              <a:buNone/>
              <a:defRPr sz="12665"/>
            </a:lvl2pPr>
            <a:lvl3pPr lvl="2" algn="ctr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799"/>
              <a:buFont typeface="Arial"/>
              <a:buNone/>
              <a:defRPr sz="10798"/>
            </a:lvl3pPr>
            <a:lvl4pPr lvl="3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4pPr>
            <a:lvl5pPr lvl="4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5pPr>
            <a:lvl6pPr lvl="5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6pPr>
            <a:lvl7pPr lvl="6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7pPr>
            <a:lvl8pPr lvl="7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8pPr>
            <a:lvl9pPr lvl="8" algn="ctr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None/>
              <a:defRPr sz="9065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44847" y="11374624"/>
            <a:ext cx="28510200" cy="25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38098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4398"/>
            </a:lvl1pPr>
            <a:lvl2pPr indent="-38098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665"/>
            </a:lvl2pPr>
            <a:lvl3pPr indent="-38098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0798"/>
            </a:lvl3pPr>
            <a:lvl4pPr indent="-38098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9065"/>
            </a:lvl4pPr>
            <a:lvl5pPr indent="-380981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5pPr>
            <a:lvl6pPr indent="-380981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6pPr>
            <a:lvl7pPr indent="-380981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7pPr>
            <a:lvl8pPr indent="-380981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8pPr>
            <a:lvl9pPr indent="-380981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690047" y="16919601"/>
            <a:ext cx="36861300" cy="6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7372451" y="10540701"/>
            <a:ext cx="36861300" cy="19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38098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4398"/>
            </a:lvl1pPr>
            <a:lvl2pPr indent="-38098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665"/>
            </a:lvl2pPr>
            <a:lvl3pPr indent="-38098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0798"/>
            </a:lvl3pPr>
            <a:lvl4pPr indent="-38098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9065"/>
            </a:lvl4pPr>
            <a:lvl5pPr indent="-380981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5pPr>
            <a:lvl6pPr indent="-380981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6pPr>
            <a:lvl7pPr indent="-380981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7pPr>
            <a:lvl8pPr indent="-380981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8pPr>
            <a:lvl9pPr indent="-380981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439153" y="10080424"/>
            <a:ext cx="25921800" cy="28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38098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4398"/>
            </a:lvl1pPr>
            <a:lvl2pPr indent="-38098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665"/>
            </a:lvl2pPr>
            <a:lvl3pPr indent="-38098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0798"/>
            </a:lvl3pPr>
            <a:lvl4pPr indent="-38098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9065"/>
            </a:lvl4pPr>
            <a:lvl5pPr indent="-380981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5pPr>
            <a:lvl6pPr indent="-380981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6pPr>
            <a:lvl7pPr indent="-380981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7pPr>
            <a:lvl8pPr indent="-380981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8pPr>
            <a:lvl9pPr indent="-380981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9065"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275133" y="27760847"/>
            <a:ext cx="24480300" cy="8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1" sz="5332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75133" y="18308995"/>
            <a:ext cx="24480300" cy="9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205700" lIns="411425" spcFirstLastPara="1" rIns="411425" wrap="square" tIns="205700">
            <a:noAutofit/>
          </a:bodyPr>
          <a:lstStyle>
            <a:lvl1pPr indent="-228600" lvl="0" marL="4572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sz="2666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399"/>
            </a:lvl2pPr>
            <a:lvl3pPr indent="-228600" lvl="2" marL="1371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/>
            </a:lvl3pPr>
            <a:lvl4pPr indent="-228600" lvl="3" marL="18288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4pPr>
            <a:lvl5pPr indent="-228600" lvl="4" marL="22860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5pPr>
            <a:lvl6pPr indent="-228600" lvl="5" marL="2743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6pPr>
            <a:lvl7pPr indent="-228600" lvl="6" marL="32004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7pPr>
            <a:lvl8pPr indent="-228600" lvl="7" marL="3657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8pPr>
            <a:lvl9pPr indent="-228600" lvl="8" marL="41148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439153" y="10080424"/>
            <a:ext cx="12859200" cy="28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465637" lvl="0" marL="4572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2"/>
            </a:lvl1pPr>
            <a:lvl2pPr indent="-431774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199"/>
            </a:lvl2pPr>
            <a:lvl3pPr indent="-397911" lvl="2" marL="1371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/>
            </a:lvl3pPr>
            <a:lvl4pPr indent="-38098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399"/>
            </a:lvl4pPr>
            <a:lvl5pPr indent="-380981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5pPr>
            <a:lvl6pPr indent="-380981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6pPr>
            <a:lvl7pPr indent="-380981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7pPr>
            <a:lvl8pPr indent="-380981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8pPr>
            <a:lvl9pPr indent="-380981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4501587" y="10080424"/>
            <a:ext cx="12859200" cy="28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465637" lvl="0" marL="4572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2"/>
            </a:lvl1pPr>
            <a:lvl2pPr indent="-431774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199"/>
            </a:lvl2pPr>
            <a:lvl3pPr indent="-397911" lvl="2" marL="1371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/>
            </a:lvl3pPr>
            <a:lvl4pPr indent="-38098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399"/>
            </a:lvl4pPr>
            <a:lvl5pPr indent="-380981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5pPr>
            <a:lvl6pPr indent="-380981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6pPr>
            <a:lvl7pPr indent="-380981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7pPr>
            <a:lvl8pPr indent="-380981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8pPr>
            <a:lvl9pPr indent="-380981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399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439153" y="9669842"/>
            <a:ext cx="127260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05700" lIns="411425" spcFirstLastPara="1" rIns="411425" wrap="square" tIns="20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199"/>
            </a:lvl1pPr>
            <a:lvl2pPr indent="-228600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1" sz="2666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99"/>
            </a:lvl3pPr>
            <a:lvl4pPr indent="-228600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4pPr>
            <a:lvl5pPr indent="-228600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439153" y="13699472"/>
            <a:ext cx="12726000" cy="24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431774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/>
            </a:lvl1pPr>
            <a:lvl2pPr indent="-397911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2pPr>
            <a:lvl3pPr indent="-38098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/>
            </a:lvl3pPr>
            <a:lvl4pPr indent="-364049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/>
            </a:lvl4pPr>
            <a:lvl5pPr indent="-364049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5pPr>
            <a:lvl6pPr indent="-364049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6pPr>
            <a:lvl7pPr indent="-364049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7pPr>
            <a:lvl8pPr indent="-364049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8pPr>
            <a:lvl9pPr indent="-364049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4630688" y="9669842"/>
            <a:ext cx="127302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05700" lIns="411425" spcFirstLastPara="1" rIns="411425" wrap="square" tIns="20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199"/>
            </a:lvl1pPr>
            <a:lvl2pPr indent="-228600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1" sz="2666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99"/>
            </a:lvl3pPr>
            <a:lvl4pPr indent="-228600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4pPr>
            <a:lvl5pPr indent="-228600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sz="2133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4630688" y="13699472"/>
            <a:ext cx="12730200" cy="24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431774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/>
            </a:lvl1pPr>
            <a:lvl2pPr indent="-397911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2pPr>
            <a:lvl3pPr indent="-38098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/>
            </a:lvl3pPr>
            <a:lvl4pPr indent="-364049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/>
            </a:lvl4pPr>
            <a:lvl5pPr indent="-364049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5pPr>
            <a:lvl6pPr indent="-364049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6pPr>
            <a:lvl7pPr indent="-364049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7pPr>
            <a:lvl8pPr indent="-364049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8pPr>
            <a:lvl9pPr indent="-364049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439153" y="1720636"/>
            <a:ext cx="9475200" cy="73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1" sz="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1259259" y="1720636"/>
            <a:ext cx="16101600" cy="36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499499" lvl="0" marL="4572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6"/>
              <a:buFont typeface="Arial"/>
              <a:buChar char="•"/>
              <a:defRPr sz="4266"/>
            </a:lvl1pPr>
            <a:lvl2pPr indent="-465637" lvl="1" marL="914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2"/>
            </a:lvl2pPr>
            <a:lvl3pPr indent="-431774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/>
            </a:lvl3pPr>
            <a:lvl4pPr indent="-397911" lvl="3" marL="1828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–"/>
              <a:defRPr sz="2666"/>
            </a:lvl4pPr>
            <a:lvl5pPr indent="-397911" lvl="4" marL="22860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5pPr>
            <a:lvl6pPr indent="-397911" lvl="5" marL="27432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6pPr>
            <a:lvl7pPr indent="-397911" lvl="6" marL="3200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7pPr>
            <a:lvl8pPr indent="-397912" lvl="7" marL="3657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8pPr>
            <a:lvl9pPr indent="-397912" lvl="8" marL="4114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»"/>
              <a:defRPr sz="2666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439153" y="9039154"/>
            <a:ext cx="9475200" cy="29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228600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599"/>
            </a:lvl2pPr>
            <a:lvl3pPr indent="-228600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644445" y="30239153"/>
            <a:ext cx="172803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1" sz="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2pPr>
            <a:lvl3pPr lvl="2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3pPr>
            <a:lvl4pPr lvl="3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4pPr>
            <a:lvl5pPr lvl="4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5pPr>
            <a:lvl6pPr lvl="5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6pPr>
            <a:lvl7pPr lvl="6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7pPr>
            <a:lvl8pPr lvl="7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8pPr>
            <a:lvl9pPr lvl="8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19864"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644445" y="3860317"/>
            <a:ext cx="17280300" cy="259197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644445" y="33809524"/>
            <a:ext cx="17280300" cy="5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228600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Font typeface="Arial"/>
              <a:buNone/>
              <a:defRPr sz="1866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599"/>
            </a:lvl2pPr>
            <a:lvl3pPr indent="-228600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99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sz="6265"/>
            </a:lvl1pPr>
            <a:lvl2pPr lvl="1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2pPr>
            <a:lvl3pPr lvl="2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3pPr>
            <a:lvl4pPr lvl="3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4pPr>
            <a:lvl5pPr lvl="4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5pPr>
            <a:lvl6pPr lvl="5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6pPr>
            <a:lvl7pPr lvl="6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7pPr>
            <a:lvl8pPr lvl="7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8pPr>
            <a:lvl9pPr lvl="8" algn="l">
              <a:spcBef>
                <a:spcPts val="0"/>
              </a:spcBef>
              <a:spcAft>
                <a:spcPts val="0"/>
              </a:spcAft>
              <a:buSzPts val="1866"/>
              <a:buNone/>
              <a:defRPr sz="8132"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439153" y="1729101"/>
            <a:ext cx="259218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1986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439153" y="10080424"/>
            <a:ext cx="25921800" cy="28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-1142885" lvl="0" marL="457200" marR="0" rtl="0" algn="l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ts val="14398"/>
              <a:buFont typeface="Arial"/>
              <a:buChar char="•"/>
              <a:defRPr b="0" i="0" sz="1439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32832" lvl="1" marL="914400" marR="0" rtl="0" algn="l">
              <a:spcBef>
                <a:spcPts val="2533"/>
              </a:spcBef>
              <a:spcAft>
                <a:spcPts val="0"/>
              </a:spcAft>
              <a:buClr>
                <a:schemeClr val="dk1"/>
              </a:buClr>
              <a:buSzPts val="12665"/>
              <a:buFont typeface="Arial"/>
              <a:buChar char="–"/>
              <a:defRPr b="0" i="0" sz="12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14314" lvl="2" marL="1371600" marR="0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0799"/>
              <a:buFont typeface="Arial"/>
              <a:buChar char="•"/>
              <a:defRPr b="0" i="0" sz="1079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4261" lvl="3" marL="18288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–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04261" lvl="4" marL="22860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04261" lvl="5" marL="27432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04261" lvl="6" marL="32004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04261" lvl="7" marL="36576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04261" lvl="8" marL="4114800" marR="0" rtl="0" algn="l">
              <a:spcBef>
                <a:spcPts val="1813"/>
              </a:spcBef>
              <a:spcAft>
                <a:spcPts val="0"/>
              </a:spcAft>
              <a:buClr>
                <a:schemeClr val="dk1"/>
              </a:buClr>
              <a:buSzPts val="9066"/>
              <a:buFont typeface="Arial"/>
              <a:buChar char="»"/>
              <a:defRPr b="0" i="0" sz="90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4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9839154" y="39339683"/>
            <a:ext cx="91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866"/>
              <a:buNone/>
              <a:defRPr b="0" i="0" sz="81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20639153" y="39339683"/>
            <a:ext cx="6721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00" lIns="411425" spcFirstLastPara="1" rIns="411425" wrap="square" tIns="20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62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4" Type="http://schemas.openxmlformats.org/officeDocument/2006/relationships/image" Target="../media/image18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25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15" Type="http://schemas.openxmlformats.org/officeDocument/2006/relationships/image" Target="../media/image21.png"/><Relationship Id="rId14" Type="http://schemas.openxmlformats.org/officeDocument/2006/relationships/image" Target="../media/image16.png"/><Relationship Id="rId17" Type="http://schemas.openxmlformats.org/officeDocument/2006/relationships/image" Target="../media/image13.png"/><Relationship Id="rId16" Type="http://schemas.openxmlformats.org/officeDocument/2006/relationships/image" Target="../media/image9.png"/><Relationship Id="rId19" Type="http://schemas.openxmlformats.org/officeDocument/2006/relationships/image" Target="../media/image12.png"/><Relationship Id="rId1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0" y="10647"/>
            <a:ext cx="28774519" cy="431787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432450" y="2548475"/>
            <a:ext cx="21935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8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3832">
                <a:solidFill>
                  <a:schemeClr val="dk1"/>
                </a:solidFill>
              </a:rPr>
              <a:t>Eric De Lucas Silva</a:t>
            </a:r>
            <a:r>
              <a:rPr b="1" i="0" lang="pt-BR" sz="38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1" lang="pt-BR" sz="3832">
                <a:solidFill>
                  <a:schemeClr val="dk1"/>
                </a:solidFill>
              </a:rPr>
              <a:t>Stephanie Macedo da Silva</a:t>
            </a:r>
            <a:r>
              <a:rPr b="1" i="0" lang="pt-BR" sz="38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1" lang="pt-BR" sz="3832">
                <a:solidFill>
                  <a:schemeClr val="dk1"/>
                </a:solidFill>
              </a:rPr>
              <a:t>En Hsiang Ch</a:t>
            </a:r>
            <a:r>
              <a:rPr b="1" lang="pt-BR" sz="3832">
                <a:solidFill>
                  <a:schemeClr val="dk1"/>
                </a:solidFill>
              </a:rPr>
              <a:t>ien</a:t>
            </a:r>
            <a:r>
              <a:rPr b="1" i="0" lang="pt-BR" sz="38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1" lang="pt-BR" sz="3832">
                <a:solidFill>
                  <a:schemeClr val="dk1"/>
                </a:solidFill>
              </a:rPr>
              <a:t>Joel Ademir Laura Copa.</a:t>
            </a:r>
            <a:endParaRPr sz="1966"/>
          </a:p>
        </p:txBody>
      </p:sp>
      <p:sp>
        <p:nvSpPr>
          <p:cNvPr id="91" name="Google Shape;91;p1"/>
          <p:cNvSpPr txBox="1"/>
          <p:nvPr/>
        </p:nvSpPr>
        <p:spPr>
          <a:xfrm>
            <a:off x="784400" y="4763050"/>
            <a:ext cx="13284600" cy="6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 a equipe</a:t>
            </a:r>
            <a:endParaRPr b="1" sz="3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 </a:t>
            </a:r>
            <a:r>
              <a:rPr lang="pt-BR" sz="3200">
                <a:solidFill>
                  <a:schemeClr val="dk1"/>
                </a:solidFill>
              </a:rPr>
              <a:t>A equipe ESC é formada por estudantes com habilidades diversificadas, que se organizaram para cobrir todas as etapas do desenvolvimento do site.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  </a:t>
            </a:r>
            <a:r>
              <a:rPr b="1" lang="pt-BR" sz="3200">
                <a:solidFill>
                  <a:schemeClr val="dk1"/>
                </a:solidFill>
              </a:rPr>
              <a:t>Eric De Lucas Silva </a:t>
            </a:r>
            <a:r>
              <a:rPr lang="pt-BR" sz="3200">
                <a:solidFill>
                  <a:schemeClr val="dk1"/>
                </a:solidFill>
              </a:rPr>
              <a:t>foi o líder do nosso projeto</a:t>
            </a:r>
            <a:r>
              <a:rPr lang="pt-BR" sz="3200">
                <a:solidFill>
                  <a:schemeClr val="dk1"/>
                </a:solidFill>
              </a:rPr>
              <a:t> e</a:t>
            </a:r>
            <a:r>
              <a:rPr lang="pt-BR" sz="3200">
                <a:solidFill>
                  <a:schemeClr val="dk1"/>
                </a:solidFill>
              </a:rPr>
              <a:t> </a:t>
            </a:r>
            <a:r>
              <a:rPr lang="pt-BR" sz="3200">
                <a:solidFill>
                  <a:schemeClr val="dk1"/>
                </a:solidFill>
              </a:rPr>
              <a:t>contribuiu</a:t>
            </a:r>
            <a:r>
              <a:rPr lang="pt-BR" sz="3200">
                <a:solidFill>
                  <a:schemeClr val="dk1"/>
                </a:solidFill>
              </a:rPr>
              <a:t> com o </a:t>
            </a:r>
            <a:r>
              <a:rPr lang="pt-BR" sz="3200">
                <a:solidFill>
                  <a:schemeClr val="dk1"/>
                </a:solidFill>
              </a:rPr>
              <a:t>desenvolvimento</a:t>
            </a:r>
            <a:r>
              <a:rPr lang="pt-BR" sz="3200">
                <a:solidFill>
                  <a:schemeClr val="dk1"/>
                </a:solidFill>
              </a:rPr>
              <a:t> fullstack do site.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   </a:t>
            </a:r>
            <a:r>
              <a:rPr b="1" lang="pt-BR" sz="3200">
                <a:solidFill>
                  <a:schemeClr val="dk1"/>
                </a:solidFill>
              </a:rPr>
              <a:t>En Hsiang</a:t>
            </a:r>
            <a:r>
              <a:rPr lang="pt-BR" sz="3200">
                <a:solidFill>
                  <a:schemeClr val="dk1"/>
                </a:solidFill>
              </a:rPr>
              <a:t>  contribuiu também no desenvolvimento fullstack do sit</a:t>
            </a:r>
            <a:r>
              <a:rPr lang="pt-BR" sz="3200">
                <a:solidFill>
                  <a:schemeClr val="dk1"/>
                </a:solidFill>
              </a:rPr>
              <a:t>e.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 </a:t>
            </a:r>
            <a:r>
              <a:rPr b="1" lang="pt-BR" sz="3200">
                <a:solidFill>
                  <a:schemeClr val="dk1"/>
                </a:solidFill>
              </a:rPr>
              <a:t>Stephanie Macedo da Silva </a:t>
            </a:r>
            <a:r>
              <a:rPr lang="pt-BR" sz="3200">
                <a:solidFill>
                  <a:schemeClr val="dk1"/>
                </a:solidFill>
              </a:rPr>
              <a:t>foi</a:t>
            </a:r>
            <a:r>
              <a:rPr b="1" lang="pt-BR" sz="3200">
                <a:solidFill>
                  <a:schemeClr val="dk1"/>
                </a:solidFill>
              </a:rPr>
              <a:t> </a:t>
            </a:r>
            <a:r>
              <a:rPr lang="pt-BR" sz="3200">
                <a:solidFill>
                  <a:schemeClr val="dk1"/>
                </a:solidFill>
              </a:rPr>
              <a:t>encarregada ao desenvolvimento  Front-end do site.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  </a:t>
            </a:r>
            <a:r>
              <a:rPr b="1" lang="pt-BR" sz="3200">
                <a:solidFill>
                  <a:schemeClr val="dk1"/>
                </a:solidFill>
              </a:rPr>
              <a:t>Joel Ademir Laura Copa </a:t>
            </a:r>
            <a:r>
              <a:rPr lang="pt-BR" sz="3200">
                <a:solidFill>
                  <a:schemeClr val="dk1"/>
                </a:solidFill>
              </a:rPr>
              <a:t>contribuiu o desenvolvimento Back-end do site.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6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6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-685714"/>
            <a:ext cx="24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99"/>
              <a:buFont typeface="Arial"/>
              <a:buNone/>
            </a:pPr>
            <a:r>
              <a:t/>
            </a:r>
            <a:endParaRPr b="0" i="0" sz="809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438000" y="1611575"/>
            <a:ext cx="27924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865"/>
              <a:t>ESC</a:t>
            </a:r>
            <a:endParaRPr sz="19864"/>
          </a:p>
        </p:txBody>
      </p:sp>
      <p:sp>
        <p:nvSpPr>
          <p:cNvPr id="94" name="Google Shape;94;p1"/>
          <p:cNvSpPr/>
          <p:nvPr/>
        </p:nvSpPr>
        <p:spPr>
          <a:xfrm>
            <a:off x="1540861" y="288296"/>
            <a:ext cx="258096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79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de Tecnologia FECAP 202</a:t>
            </a:r>
            <a:r>
              <a:rPr b="1" lang="pt-BR" sz="7999">
                <a:solidFill>
                  <a:schemeClr val="lt1"/>
                </a:solidFill>
              </a:rPr>
              <a:t>5</a:t>
            </a:r>
            <a:endParaRPr sz="1866"/>
          </a:p>
        </p:txBody>
      </p:sp>
      <p:sp>
        <p:nvSpPr>
          <p:cNvPr id="95" name="Google Shape;95;p1"/>
          <p:cNvSpPr txBox="1"/>
          <p:nvPr/>
        </p:nvSpPr>
        <p:spPr>
          <a:xfrm>
            <a:off x="14717563" y="4763043"/>
            <a:ext cx="13284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a ser tratado</a:t>
            </a:r>
            <a:endParaRPr sz="3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pt-BR" sz="3200">
                <a:solidFill>
                  <a:schemeClr val="dk1"/>
                </a:solidFill>
              </a:rPr>
              <a:t>O projeto Lideranças Empáticas enfrenta dificuldades na organização e acompanhamento das atividades, metas e doações realizadas pelos alunos e mentores. Atualmente, as informações são controladas de forma manual, o que gera erros, falta de integração e dificuldade na análise dos resultados. Assim, o principal problema é a ausência de um sistema centralizado que facilite o gerenciamento das ações e torne o processo mais prático e eficiente.</a:t>
            </a:r>
            <a:endParaRPr sz="1866"/>
          </a:p>
        </p:txBody>
      </p:sp>
      <p:sp>
        <p:nvSpPr>
          <p:cNvPr id="96" name="Google Shape;96;p1"/>
          <p:cNvSpPr txBox="1"/>
          <p:nvPr/>
        </p:nvSpPr>
        <p:spPr>
          <a:xfrm>
            <a:off x="992450" y="35886025"/>
            <a:ext cx="128685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Solução proposta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 </a:t>
            </a:r>
            <a:r>
              <a:rPr lang="pt-BR" sz="3200">
                <a:solidFill>
                  <a:schemeClr val="dk1"/>
                </a:solidFill>
              </a:rPr>
              <a:t>A solução proposta é o desenvolvimento de uma plataforma web responsiva que centralize todas as informações do projeto Lideranças Empáticas. O sistema permitirá o cadastro de usuários, equipes, atividades e doações, além do acompanhamento de metas e geração de relatórios automáticos. Com isso, o processo de gestão se torna mais organizado e rápido, facilitando o trabalho de administradores, professores, mentores e alunos, e fortalecendo o impacto social do projeto.</a:t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442700" y="2981350"/>
            <a:ext cx="25914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00" lIns="411425" spcFirstLastPara="1" rIns="411425" wrap="square" tIns="20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76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Professores: Cristina Machado Correa Leite</a:t>
            </a:r>
            <a:r>
              <a:rPr b="1" lang="pt-BR" sz="2766">
                <a:solidFill>
                  <a:schemeClr val="dk2"/>
                </a:solidFill>
              </a:rPr>
              <a:t>;</a:t>
            </a:r>
            <a:r>
              <a:rPr b="1" i="0" lang="pt-BR" sz="276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Francisco de Souza Escobar; Jesus De Lisboa Gomes</a:t>
            </a:r>
            <a:r>
              <a:rPr b="1" lang="pt-BR" sz="2766">
                <a:solidFill>
                  <a:schemeClr val="dk2"/>
                </a:solidFill>
              </a:rPr>
              <a:t>; David De Oliveira Lemes; Katia Milani Lara Bossi.</a:t>
            </a:r>
            <a:endParaRPr b="1" i="0" sz="5965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4792875" y="35886025"/>
            <a:ext cx="131340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</a:rPr>
              <a:t>Futuro do projeto</a:t>
            </a:r>
            <a:endParaRPr b="1" sz="3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3200" u="none" cap="none" strike="noStrike">
                <a:solidFill>
                  <a:schemeClr val="dk1"/>
                </a:solidFill>
              </a:rPr>
              <a:t> 	 </a:t>
            </a:r>
            <a:r>
              <a:rPr lang="pt-BR" sz="3200">
                <a:solidFill>
                  <a:schemeClr val="dk1"/>
                </a:solidFill>
              </a:rPr>
              <a:t>No futuro, o projeto Lideranças Empáticas poderá ser expandido com novas funcionalidades e integrações, tornando a plataforma ainda mais completa. Entre as melhorias previstas estão a implementação de dashboards com gráficos interativos, notificações automáticas por e-mail ou SMS, e exportação de relatórios em PDF. Além disso, planeja-se a integração com APIs externas de pagamento e doações, ampliando o alcance e a eficiência do sistema. Com o tempo, a ferramenta poderá ser utilizada em outras instituições e projetos sociais, fortalecendo seu papel como uma solução digital de gestão e impacto social.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7965739" y="10040145"/>
            <a:ext cx="128685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Imagens e ferramentas do Projeto</a:t>
            </a:r>
            <a:endParaRPr sz="1866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7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266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66"/>
          </a:p>
        </p:txBody>
      </p:sp>
      <p:pic>
        <p:nvPicPr>
          <p:cNvPr descr="Uma imagem contendo óculos&#10;&#10;O conteúdo gerado por IA pode estar incorreto." id="100" name="Google Shape;10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1" y="40355418"/>
            <a:ext cx="3095901" cy="3115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óculos, caneca&#10;&#10;O conteúdo gerado por IA pode estar incorreto."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01371" y="40382151"/>
            <a:ext cx="3095900" cy="3105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O conteúdo gerado por IA pode estar incorreto."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74000" y="12121625"/>
            <a:ext cx="2551220" cy="131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Ícone&#10;&#10;O conteúdo gerado por IA pode estar incorreto." id="103" name="Google Shape;10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88087" y="11861150"/>
            <a:ext cx="1948625" cy="1948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O conteúdo gerado por IA pode estar incorreto." id="104" name="Google Shape;10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18588" y="11761075"/>
            <a:ext cx="1481191" cy="209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O conteúdo gerado por IA pode estar incorreto." id="105" name="Google Shape;10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31800" y="12065950"/>
            <a:ext cx="1481175" cy="14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Ícone&#10;&#10;O conteúdo gerado por IA pode estar incorreto." id="106" name="Google Shape;106;p1"/>
          <p:cNvPicPr preferRelativeResize="0"/>
          <p:nvPr/>
        </p:nvPicPr>
        <p:blipFill rotWithShape="1">
          <a:blip r:embed="rId10">
            <a:alphaModFix/>
          </a:blip>
          <a:srcRect b="0" l="18252" r="15997" t="0"/>
          <a:stretch/>
        </p:blipFill>
        <p:spPr>
          <a:xfrm>
            <a:off x="26140825" y="11990688"/>
            <a:ext cx="1481175" cy="168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O conteúdo gerado por IA pode estar incorreto." id="107" name="Google Shape;107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101975" y="12121625"/>
            <a:ext cx="1369825" cy="136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O conteúdo gerado por IA pode estar incorreto." id="108" name="Google Shape;10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219562" y="11901372"/>
            <a:ext cx="1810312" cy="181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40275" y="11746088"/>
            <a:ext cx="9277301" cy="5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60700" y="27289372"/>
            <a:ext cx="8824525" cy="518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66663" y="19542800"/>
            <a:ext cx="9212575" cy="5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10963" y="26823413"/>
            <a:ext cx="9924000" cy="7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 title="qrcode_www.linkedin.co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541713" y="27812927"/>
            <a:ext cx="3286100" cy="32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 title="qrcode_www.linkedin.com (1)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245088" y="27812925"/>
            <a:ext cx="3286100" cy="328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 title="qrcode_www.linkedin.com (2)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222038" y="31624263"/>
            <a:ext cx="3332225" cy="33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 title="qrcode_www.linkedin.com (3)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541726" y="31647336"/>
            <a:ext cx="3286100" cy="32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21">
            <a:alphaModFix/>
          </a:blip>
          <a:srcRect b="17715" l="0" r="0" t="0"/>
          <a:stretch/>
        </p:blipFill>
        <p:spPr>
          <a:xfrm>
            <a:off x="16087613" y="14955600"/>
            <a:ext cx="9924000" cy="5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22">
            <a:alphaModFix/>
          </a:blip>
          <a:srcRect b="22287" l="0" r="0" t="0"/>
          <a:stretch/>
        </p:blipFill>
        <p:spPr>
          <a:xfrm>
            <a:off x="16087625" y="21057113"/>
            <a:ext cx="9923975" cy="5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60700" y="27289375"/>
            <a:ext cx="8824526" cy="52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66675" y="19517750"/>
            <a:ext cx="9212575" cy="55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6">
            <a:alphaModFix/>
          </a:blip>
          <a:srcRect b="0" l="0" r="1632" t="0"/>
          <a:stretch/>
        </p:blipFill>
        <p:spPr>
          <a:xfrm>
            <a:off x="3097763" y="19048300"/>
            <a:ext cx="9762325" cy="7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44775" y="11662100"/>
            <a:ext cx="9212575" cy="5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98800" y="11189138"/>
            <a:ext cx="9924000" cy="76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2006-11-04T15:46:42Z</dcterms:created>
  <dc:creator>Jr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0x01010045364877AF745B4281652B53F43C594A</vt:lpwstr>
  </property>
</Properties>
</file>